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98A886-197A-4480-A636-F9DF6FEAA8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3172850-480B-4C6A-A86B-C57B059DF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B5AE81-4990-4F07-89DF-ABDCF1B78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C9CC7-D4E8-4814-B6FB-6BF49884AEC7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102768-4E47-446B-8476-9A3AD36B9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DB3914-9AA1-48F4-BE46-D3DAAD7B1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582F-30AE-4AFB-81C5-E48728281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225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A0955A-3C4F-4466-931F-45CB7AA84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17D1F9E-0AA8-486B-883D-F96C350DAD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759D81-F892-4B5E-B97D-3EBB26FC0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C9CC7-D4E8-4814-B6FB-6BF49884AEC7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8B1415-A903-406D-A74D-4AF16C2D3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85CFC0-335F-412E-97E4-27FB58FC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582F-30AE-4AFB-81C5-E48728281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78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E21288A-E6F8-493F-89D2-53946B25EF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D12635-A734-4561-9293-8A463EA205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20D330-10BD-4A08-9303-978D3FD5A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C9CC7-D4E8-4814-B6FB-6BF49884AEC7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8CB788-54F8-419D-887A-F6A4260B0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2BF4FC-8793-4340-9385-72F5BF117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582F-30AE-4AFB-81C5-E48728281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18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BFE897-5EC0-497A-BC88-DCE2E9921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9078AC-2DE8-4E32-BED9-E800F9B31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580A21-883E-4D8B-8595-F0C5A486F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C9CC7-D4E8-4814-B6FB-6BF49884AEC7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786467-C2BD-471F-8C64-EFC9A53E0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6C4587-0004-4610-AF41-1D995ED07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582F-30AE-4AFB-81C5-E48728281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641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EF1266-7FF0-40B0-B4CB-FADC34E3A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73ECC83-6470-4874-9305-AE0B70F0F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554830-21B3-4A53-9221-30970F4A1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C9CC7-D4E8-4814-B6FB-6BF49884AEC7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19DE86-589D-4923-800B-C8C8C5981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7DF87C-75AF-4968-89CD-15AFD696E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582F-30AE-4AFB-81C5-E48728281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33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CC8F2A-5299-495B-BFFF-BEA8C4FA2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7238FA-0438-4EA0-9D99-C84CB56676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3073547-C057-423E-8B9C-186423FD2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544522-7DDD-434A-B0A3-6183DD3D0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C9CC7-D4E8-4814-B6FB-6BF49884AEC7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6CCCF7-C56F-4257-A85E-50EE3DDBE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7AF8A87-CB76-4F43-9D5D-A0B60412B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582F-30AE-4AFB-81C5-E48728281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516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10C41F-763C-4492-8B29-00AE25397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A2E4E4D-218B-4784-992C-B2C0A02FD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7D178D-F34F-4F78-8D53-295C5A9593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BA9F88D-888F-4225-B9D2-1792FFAF87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82836CE-3A10-48D1-A4F9-1784D088CD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0A6A431-E38C-4E4D-9B20-4DBBB7328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C9CC7-D4E8-4814-B6FB-6BF49884AEC7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6D69710-5947-45CD-B527-8AB2C1939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8F8DE41-0C65-4E92-8589-1035963CC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582F-30AE-4AFB-81C5-E48728281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5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E0755E-D831-44DF-9A44-09DC6DCD4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784324F-C504-47AB-AEBB-0AC2BCD97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C9CC7-D4E8-4814-B6FB-6BF49884AEC7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6C90D9B-4984-4D56-9FBA-6F157B856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6E9FCF8-EEB0-4075-972C-7890201D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582F-30AE-4AFB-81C5-E48728281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20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28C29F-4DD5-42AC-ABBA-368F038B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C9CC7-D4E8-4814-B6FB-6BF49884AEC7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87F2A54-4191-4D2D-A17E-5ED85FCC9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791F7A3-66CB-4830-BFBF-F49F6A5F0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582F-30AE-4AFB-81C5-E48728281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467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A23B9B-58E2-4D7B-8782-431B8E354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CA9306-691A-45BA-A4C2-BC50F3E34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8EA2D6C-C887-48C2-AC26-6CBCE5A60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4427825-9E19-4C9A-8D56-5147CC1B0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C9CC7-D4E8-4814-B6FB-6BF49884AEC7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AAE7BA-56E5-44A3-A438-7EE07813C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556BD83-E336-4BCC-B7DC-35C4F1024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582F-30AE-4AFB-81C5-E48728281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13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52AE5B-32E5-4D06-8C84-0C3F0AFF3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45742BC-A13B-44BB-B6C2-E26C741699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E918548-3CBF-4B83-9D50-FE2E7D191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9A1EC8-E1C7-4062-89EC-6A78972CC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C9CC7-D4E8-4814-B6FB-6BF49884AEC7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1742BEB-8E83-4CAF-8886-8BA2CDA4A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973AF7-8605-46FF-9089-F587F3F8C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582F-30AE-4AFB-81C5-E48728281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912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C962998-2037-4E71-A004-431E9695B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58DC5B-FD6B-4AA7-A2CC-913E911E4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B685AA-2C27-4E5B-A8BE-57D9062BC6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C9CC7-D4E8-4814-B6FB-6BF49884AEC7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FA16F8-8688-4762-A428-3298F03988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656C16-4E4A-48B9-815F-591D69D28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6582F-30AE-4AFB-81C5-E48728281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66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45A0D4C-881E-4DE2-83D3-D96B5ADA71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4381"/>
          <a:stretch/>
        </p:blipFill>
        <p:spPr>
          <a:xfrm>
            <a:off x="6188012" y="1811965"/>
            <a:ext cx="4289948" cy="422098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255FBBC-627F-4C0C-A5C1-DB3E4C98F006}"/>
              </a:ext>
            </a:extLst>
          </p:cNvPr>
          <p:cNvSpPr/>
          <p:nvPr/>
        </p:nvSpPr>
        <p:spPr>
          <a:xfrm>
            <a:off x="8962495" y="2993810"/>
            <a:ext cx="1049575" cy="1536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5C0DB79-314B-43D7-8F7A-3A0447DD8CA6}"/>
              </a:ext>
            </a:extLst>
          </p:cNvPr>
          <p:cNvSpPr/>
          <p:nvPr/>
        </p:nvSpPr>
        <p:spPr>
          <a:xfrm>
            <a:off x="8977438" y="2300620"/>
            <a:ext cx="1049575" cy="153669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816D08A-F3C7-454A-BE3C-3717F33A7EB1}"/>
              </a:ext>
            </a:extLst>
          </p:cNvPr>
          <p:cNvSpPr txBox="1"/>
          <p:nvPr/>
        </p:nvSpPr>
        <p:spPr>
          <a:xfrm>
            <a:off x="274019" y="548481"/>
            <a:ext cx="876202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Ver3.1.2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F49C58-F935-4F54-98E9-0F8F14B394EB}"/>
              </a:ext>
            </a:extLst>
          </p:cNvPr>
          <p:cNvSpPr txBox="1"/>
          <p:nvPr/>
        </p:nvSpPr>
        <p:spPr>
          <a:xfrm>
            <a:off x="6198922" y="567772"/>
            <a:ext cx="876202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Ver3.2.0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AE8789AF-9455-4C56-90F9-44C957CFB5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783"/>
          <a:stretch/>
        </p:blipFill>
        <p:spPr>
          <a:xfrm>
            <a:off x="278501" y="1807865"/>
            <a:ext cx="4211387" cy="416002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862AF86-CA56-4F82-A7C2-F847ED5EAEEB}"/>
              </a:ext>
            </a:extLst>
          </p:cNvPr>
          <p:cNvSpPr/>
          <p:nvPr/>
        </p:nvSpPr>
        <p:spPr>
          <a:xfrm>
            <a:off x="3013346" y="2303738"/>
            <a:ext cx="1049575" cy="153669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63704C2-6E6F-4804-901D-3702400D1A16}"/>
              </a:ext>
            </a:extLst>
          </p:cNvPr>
          <p:cNvSpPr/>
          <p:nvPr/>
        </p:nvSpPr>
        <p:spPr>
          <a:xfrm>
            <a:off x="8962286" y="3337039"/>
            <a:ext cx="1049575" cy="15366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8221259-FCA3-432C-AABE-CE92E9BD1840}"/>
              </a:ext>
            </a:extLst>
          </p:cNvPr>
          <p:cNvSpPr/>
          <p:nvPr/>
        </p:nvSpPr>
        <p:spPr>
          <a:xfrm>
            <a:off x="3010892" y="3141550"/>
            <a:ext cx="1049575" cy="15366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67B1986-8ACE-4D4F-A323-8F054570B3D9}"/>
              </a:ext>
            </a:extLst>
          </p:cNvPr>
          <p:cNvSpPr txBox="1"/>
          <p:nvPr/>
        </p:nvSpPr>
        <p:spPr>
          <a:xfrm>
            <a:off x="9873950" y="999596"/>
            <a:ext cx="21403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Ver3.2.0</a:t>
            </a:r>
            <a:r>
              <a:rPr kumimoji="1" lang="ja-JP" altLang="en-US" sz="10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リリースノート記載なし</a:t>
            </a:r>
            <a:endParaRPr kumimoji="1" lang="en-US" altLang="ja-JP" sz="1000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有効幅→</a:t>
            </a:r>
            <a:r>
              <a:rPr lang="ja-JP" altLang="en-US" sz="10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入力不可に</a:t>
            </a:r>
            <a:endParaRPr lang="en-US" altLang="ja-JP" sz="1000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幅→今回追加　</a:t>
            </a:r>
            <a:endParaRPr lang="en-US" altLang="ja-JP" sz="10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戸当枠見付→入力可能に</a:t>
            </a:r>
            <a:endParaRPr kumimoji="1" lang="en-US" altLang="ja-JP" sz="1000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02AE947-8F0A-48A7-8EB4-FDB7227E5C37}"/>
              </a:ext>
            </a:extLst>
          </p:cNvPr>
          <p:cNvSpPr txBox="1"/>
          <p:nvPr/>
        </p:nvSpPr>
        <p:spPr>
          <a:xfrm>
            <a:off x="9099853" y="2970652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追加</a:t>
            </a:r>
          </a:p>
        </p:txBody>
      </p:sp>
      <p:sp>
        <p:nvSpPr>
          <p:cNvPr id="21" name="吹き出し: 角を丸めた四角形 20">
            <a:extLst>
              <a:ext uri="{FF2B5EF4-FFF2-40B4-BE49-F238E27FC236}">
                <a16:creationId xmlns:a16="http://schemas.microsoft.com/office/drawing/2014/main" id="{222FADBA-4804-492D-9ADB-9B73DF08EF47}"/>
              </a:ext>
            </a:extLst>
          </p:cNvPr>
          <p:cNvSpPr/>
          <p:nvPr/>
        </p:nvSpPr>
        <p:spPr>
          <a:xfrm>
            <a:off x="7441267" y="1853809"/>
            <a:ext cx="1016000" cy="230832"/>
          </a:xfrm>
          <a:prstGeom prst="wedgeRoundRectCallout">
            <a:avLst>
              <a:gd name="adj1" fmla="val 101093"/>
              <a:gd name="adj2" fmla="val 15177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3A8E423-D5A5-4680-889F-D1C20CE4FBC7}"/>
              </a:ext>
            </a:extLst>
          </p:cNvPr>
          <p:cNvSpPr txBox="1"/>
          <p:nvPr/>
        </p:nvSpPr>
        <p:spPr>
          <a:xfrm flipH="1">
            <a:off x="7337661" y="1866879"/>
            <a:ext cx="122321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有効幅がグレー</a:t>
            </a:r>
            <a:endParaRPr kumimoji="1" lang="ja-JP" altLang="en-US" sz="9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E4DC6092-64D3-440C-89FA-0B286D87D5C0}"/>
              </a:ext>
            </a:extLst>
          </p:cNvPr>
          <p:cNvSpPr/>
          <p:nvPr/>
        </p:nvSpPr>
        <p:spPr>
          <a:xfrm>
            <a:off x="1592664" y="4283868"/>
            <a:ext cx="144381" cy="1676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AD171427-5DA4-4C00-AC64-8BE6B7FE4EA0}"/>
              </a:ext>
            </a:extLst>
          </p:cNvPr>
          <p:cNvSpPr/>
          <p:nvPr/>
        </p:nvSpPr>
        <p:spPr>
          <a:xfrm>
            <a:off x="7492051" y="4318835"/>
            <a:ext cx="137206" cy="1531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FA677C9-818A-4DD0-8B58-00DE0661FC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501" y="873951"/>
            <a:ext cx="3015108" cy="844813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37F17FC7-4B63-4725-8AED-6D27E8C538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7785" y="885293"/>
            <a:ext cx="3007962" cy="786254"/>
          </a:xfrm>
          <a:prstGeom prst="rect">
            <a:avLst/>
          </a:prstGeom>
        </p:spPr>
      </p:pic>
      <p:cxnSp>
        <p:nvCxnSpPr>
          <p:cNvPr id="38" name="コネクタ: カギ線 37">
            <a:extLst>
              <a:ext uri="{FF2B5EF4-FFF2-40B4-BE49-F238E27FC236}">
                <a16:creationId xmlns:a16="http://schemas.microsoft.com/office/drawing/2014/main" id="{1BC1AD8A-0863-43B5-B15C-208200F4B21D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7954094" y="1461907"/>
            <a:ext cx="107796" cy="1938893"/>
          </a:xfrm>
          <a:prstGeom prst="bentConnector2">
            <a:avLst/>
          </a:prstGeom>
          <a:ln w="12700">
            <a:solidFill>
              <a:srgbClr val="FF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コネクタ: カギ線 42">
            <a:extLst>
              <a:ext uri="{FF2B5EF4-FFF2-40B4-BE49-F238E27FC236}">
                <a16:creationId xmlns:a16="http://schemas.microsoft.com/office/drawing/2014/main" id="{1516C0CF-F467-428C-9265-D03BCDD30328}"/>
              </a:ext>
            </a:extLst>
          </p:cNvPr>
          <p:cNvCxnSpPr>
            <a:cxnSpLocks/>
            <a:stCxn id="50" idx="3"/>
            <a:endCxn id="7" idx="1"/>
          </p:cNvCxnSpPr>
          <p:nvPr/>
        </p:nvCxnSpPr>
        <p:spPr>
          <a:xfrm flipV="1">
            <a:off x="7339183" y="3070645"/>
            <a:ext cx="1623312" cy="189885"/>
          </a:xfrm>
          <a:prstGeom prst="bentConnector3">
            <a:avLst>
              <a:gd name="adj1" fmla="val 50000"/>
            </a:avLst>
          </a:prstGeom>
          <a:ln w="127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3A26CE97-6C23-4A9A-8CE2-217B359E6303}"/>
              </a:ext>
            </a:extLst>
          </p:cNvPr>
          <p:cNvSpPr txBox="1"/>
          <p:nvPr/>
        </p:nvSpPr>
        <p:spPr>
          <a:xfrm>
            <a:off x="120231" y="156674"/>
            <a:ext cx="10758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木製建具 仕様・寸法設定画面と建具編集画面を確認してください（上吊「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HDA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」の場合 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Ver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も比較） </a:t>
            </a:r>
            <a:endParaRPr kumimoji="1" lang="ja-JP" altLang="en-US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四角形: 角を丸くする 47">
            <a:extLst>
              <a:ext uri="{FF2B5EF4-FFF2-40B4-BE49-F238E27FC236}">
                <a16:creationId xmlns:a16="http://schemas.microsoft.com/office/drawing/2014/main" id="{C1FABE69-C537-44C1-9E66-C8AC9F20BABD}"/>
              </a:ext>
            </a:extLst>
          </p:cNvPr>
          <p:cNvSpPr/>
          <p:nvPr/>
        </p:nvSpPr>
        <p:spPr>
          <a:xfrm>
            <a:off x="950534" y="2488157"/>
            <a:ext cx="353778" cy="153669"/>
          </a:xfrm>
          <a:prstGeom prst="roundRect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A9E87D65-85CC-453D-A903-4078446ED86D}"/>
              </a:ext>
            </a:extLst>
          </p:cNvPr>
          <p:cNvSpPr/>
          <p:nvPr/>
        </p:nvSpPr>
        <p:spPr>
          <a:xfrm>
            <a:off x="6861656" y="2485251"/>
            <a:ext cx="353778" cy="153669"/>
          </a:xfrm>
          <a:prstGeom prst="roundRect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四角形: 角を丸くする 49">
            <a:extLst>
              <a:ext uri="{FF2B5EF4-FFF2-40B4-BE49-F238E27FC236}">
                <a16:creationId xmlns:a16="http://schemas.microsoft.com/office/drawing/2014/main" id="{A69E0BF6-D8A2-4CE4-9A98-222474F1A589}"/>
              </a:ext>
            </a:extLst>
          </p:cNvPr>
          <p:cNvSpPr/>
          <p:nvPr/>
        </p:nvSpPr>
        <p:spPr>
          <a:xfrm>
            <a:off x="6985405" y="3183695"/>
            <a:ext cx="353778" cy="15366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四角形: 角を丸くする 50">
            <a:extLst>
              <a:ext uri="{FF2B5EF4-FFF2-40B4-BE49-F238E27FC236}">
                <a16:creationId xmlns:a16="http://schemas.microsoft.com/office/drawing/2014/main" id="{D9ED3340-40ED-410C-BCF6-A383ACE7AAF6}"/>
              </a:ext>
            </a:extLst>
          </p:cNvPr>
          <p:cNvSpPr/>
          <p:nvPr/>
        </p:nvSpPr>
        <p:spPr>
          <a:xfrm>
            <a:off x="1011682" y="3180881"/>
            <a:ext cx="353778" cy="14123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3" name="図 52">
            <a:extLst>
              <a:ext uri="{FF2B5EF4-FFF2-40B4-BE49-F238E27FC236}">
                <a16:creationId xmlns:a16="http://schemas.microsoft.com/office/drawing/2014/main" id="{0DF80424-071D-4A21-925D-A2C5A511A6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84547" y="4318835"/>
            <a:ext cx="2848733" cy="203159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158D388E-E484-444B-8FAD-3B8ED97C7F4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7443" y="4505636"/>
            <a:ext cx="2926837" cy="203999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307A70BE-BA35-4986-8D16-0ED8D5C338A0}"/>
              </a:ext>
            </a:extLst>
          </p:cNvPr>
          <p:cNvSpPr/>
          <p:nvPr/>
        </p:nvSpPr>
        <p:spPr>
          <a:xfrm>
            <a:off x="3006410" y="2982824"/>
            <a:ext cx="1049575" cy="12240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55F1AC06-9119-4890-B542-3DCD77FD5373}"/>
              </a:ext>
            </a:extLst>
          </p:cNvPr>
          <p:cNvSpPr txBox="1"/>
          <p:nvPr/>
        </p:nvSpPr>
        <p:spPr>
          <a:xfrm>
            <a:off x="4068445" y="2863244"/>
            <a:ext cx="723275" cy="253916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05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枠幅外法</a:t>
            </a:r>
            <a:endParaRPr lang="en-US" altLang="ja-JP" sz="1050" b="1" dirty="0">
              <a:solidFill>
                <a:srgbClr val="00B05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7B85E888-FBCF-49DA-AABC-D5EC135196F6}"/>
              </a:ext>
            </a:extLst>
          </p:cNvPr>
          <p:cNvSpPr/>
          <p:nvPr/>
        </p:nvSpPr>
        <p:spPr>
          <a:xfrm>
            <a:off x="8947944" y="3182061"/>
            <a:ext cx="1049575" cy="12240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2411860A-8D71-488D-B2A8-EF051AEC1C1A}"/>
              </a:ext>
            </a:extLst>
          </p:cNvPr>
          <p:cNvSpPr txBox="1"/>
          <p:nvPr/>
        </p:nvSpPr>
        <p:spPr>
          <a:xfrm>
            <a:off x="247914" y="6300428"/>
            <a:ext cx="3130985" cy="338554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8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枠幅外法寸法＝</a:t>
            </a:r>
            <a:r>
              <a:rPr lang="en-US" altLang="ja-JP" sz="8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2075</a:t>
            </a:r>
          </a:p>
          <a:p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枠見付</a:t>
            </a:r>
            <a:r>
              <a:rPr kumimoji="1"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戸先</a:t>
            </a:r>
            <a:r>
              <a:rPr kumimoji="1"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+25</a:t>
            </a: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戸当</a:t>
            </a:r>
            <a:r>
              <a:rPr kumimoji="1"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+</a:t>
            </a:r>
            <a:r>
              <a:rPr kumimoji="1" lang="ja-JP" altLang="en-US" sz="800" b="1" dirty="0">
                <a:solidFill>
                  <a:srgbClr val="FF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有効幅</a:t>
            </a:r>
            <a:r>
              <a:rPr kumimoji="1" lang="en-US" altLang="ja-JP" sz="800" b="1" dirty="0">
                <a:solidFill>
                  <a:srgbClr val="FF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kumimoji="1"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+</a:t>
            </a: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引残し</a:t>
            </a:r>
            <a:r>
              <a:rPr kumimoji="1"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100+</a:t>
            </a: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戸袋幅</a:t>
            </a:r>
            <a:r>
              <a:rPr kumimoji="1"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925</a:t>
            </a:r>
            <a:endParaRPr kumimoji="1" lang="ja-JP" altLang="en-US" sz="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4BF9B29E-751D-417B-A9DA-5A8630D6F7D2}"/>
              </a:ext>
            </a:extLst>
          </p:cNvPr>
          <p:cNvSpPr txBox="1"/>
          <p:nvPr/>
        </p:nvSpPr>
        <p:spPr>
          <a:xfrm>
            <a:off x="234878" y="5996911"/>
            <a:ext cx="1572866" cy="338554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幅＝</a:t>
            </a:r>
            <a:r>
              <a:rPr lang="en-US" altLang="ja-JP" sz="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1100</a:t>
            </a:r>
          </a:p>
          <a:p>
            <a:r>
              <a:rPr kumimoji="1" lang="ja-JP" altLang="en-US" sz="800" b="1" dirty="0">
                <a:solidFill>
                  <a:srgbClr val="FF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有効幅</a:t>
            </a:r>
            <a:r>
              <a:rPr kumimoji="1" lang="en-US" altLang="ja-JP" sz="800" b="1" dirty="0">
                <a:solidFill>
                  <a:srgbClr val="FF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kumimoji="1"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+</a:t>
            </a: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引残し</a:t>
            </a:r>
            <a:r>
              <a:rPr kumimoji="1"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kumimoji="1" lang="ja-JP" altLang="en-US" sz="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幅</a:t>
            </a: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4D8E37B6-701F-4DC2-BB2F-ABC3A5CCFEC3}"/>
              </a:ext>
            </a:extLst>
          </p:cNvPr>
          <p:cNvSpPr txBox="1"/>
          <p:nvPr/>
        </p:nvSpPr>
        <p:spPr>
          <a:xfrm>
            <a:off x="6075167" y="6360658"/>
            <a:ext cx="3062057" cy="338554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8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枠幅外法寸法＝</a:t>
            </a:r>
            <a:r>
              <a:rPr lang="en-US" altLang="ja-JP" sz="8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1975</a:t>
            </a:r>
          </a:p>
          <a:p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枠見付</a:t>
            </a:r>
            <a:r>
              <a:rPr kumimoji="1"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戸先</a:t>
            </a:r>
            <a:r>
              <a:rPr kumimoji="1"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+25</a:t>
            </a: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戸当</a:t>
            </a:r>
            <a:r>
              <a:rPr kumimoji="1"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+</a:t>
            </a:r>
            <a:r>
              <a:rPr kumimoji="1" lang="ja-JP" altLang="en-US" sz="800" b="1" dirty="0">
                <a:solidFill>
                  <a:srgbClr val="FF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有効幅</a:t>
            </a:r>
            <a:r>
              <a:rPr kumimoji="1" lang="en-US" altLang="ja-JP" sz="800" b="1" dirty="0">
                <a:solidFill>
                  <a:srgbClr val="FF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900</a:t>
            </a:r>
            <a:r>
              <a:rPr kumimoji="1"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+</a:t>
            </a: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引残し</a:t>
            </a:r>
            <a:r>
              <a:rPr kumimoji="1"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100+</a:t>
            </a: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戸袋幅</a:t>
            </a:r>
            <a:r>
              <a:rPr kumimoji="1"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925</a:t>
            </a:r>
            <a:endParaRPr kumimoji="1" lang="ja-JP" altLang="en-US" sz="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C69B6384-7FFA-4C55-BB4B-C5FEECCB6916}"/>
              </a:ext>
            </a:extLst>
          </p:cNvPr>
          <p:cNvSpPr txBox="1"/>
          <p:nvPr/>
        </p:nvSpPr>
        <p:spPr>
          <a:xfrm>
            <a:off x="6148679" y="6035226"/>
            <a:ext cx="1503938" cy="338554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幅＝</a:t>
            </a:r>
            <a:r>
              <a:rPr lang="en-US" altLang="ja-JP" sz="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</a:p>
          <a:p>
            <a:r>
              <a:rPr kumimoji="1" lang="ja-JP" altLang="en-US" sz="800" b="1" dirty="0">
                <a:solidFill>
                  <a:srgbClr val="FF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有効幅</a:t>
            </a:r>
            <a:r>
              <a:rPr lang="en-US" altLang="ja-JP" sz="800" b="1" dirty="0">
                <a:solidFill>
                  <a:srgbClr val="FF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900</a:t>
            </a:r>
            <a:r>
              <a:rPr kumimoji="1"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+</a:t>
            </a: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引残し</a:t>
            </a:r>
            <a:r>
              <a:rPr kumimoji="1"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kumimoji="1" lang="ja-JP" altLang="en-US" sz="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幅</a:t>
            </a: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410B2221-BA8A-4A8A-B048-F9D9B0B7C770}"/>
              </a:ext>
            </a:extLst>
          </p:cNvPr>
          <p:cNvSpPr/>
          <p:nvPr/>
        </p:nvSpPr>
        <p:spPr>
          <a:xfrm>
            <a:off x="1077375" y="1401573"/>
            <a:ext cx="1208626" cy="1683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60BDCC97-9F03-411D-A6B4-B2C1826F8950}"/>
              </a:ext>
            </a:extLst>
          </p:cNvPr>
          <p:cNvSpPr/>
          <p:nvPr/>
        </p:nvSpPr>
        <p:spPr>
          <a:xfrm>
            <a:off x="7075124" y="1385012"/>
            <a:ext cx="1208626" cy="1683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4" name="図 103">
            <a:extLst>
              <a:ext uri="{FF2B5EF4-FFF2-40B4-BE49-F238E27FC236}">
                <a16:creationId xmlns:a16="http://schemas.microsoft.com/office/drawing/2014/main" id="{156BC0B5-1AF4-47C8-94EA-D90083D5C13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779" t="88154" r="77520" b="-1274"/>
          <a:stretch/>
        </p:blipFill>
        <p:spPr>
          <a:xfrm>
            <a:off x="9106172" y="6061650"/>
            <a:ext cx="1304757" cy="576369"/>
          </a:xfrm>
          <a:prstGeom prst="rect">
            <a:avLst/>
          </a:prstGeom>
        </p:spPr>
      </p:pic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1B3FE6B3-0138-4E9E-BEE1-898CDA01DE07}"/>
              </a:ext>
            </a:extLst>
          </p:cNvPr>
          <p:cNvSpPr/>
          <p:nvPr/>
        </p:nvSpPr>
        <p:spPr>
          <a:xfrm>
            <a:off x="9169757" y="6179849"/>
            <a:ext cx="1186515" cy="1856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C3B1AE19-17E7-46A0-975C-181544C7F2D6}"/>
              </a:ext>
            </a:extLst>
          </p:cNvPr>
          <p:cNvSpPr/>
          <p:nvPr/>
        </p:nvSpPr>
        <p:spPr>
          <a:xfrm>
            <a:off x="9174732" y="6369096"/>
            <a:ext cx="1181540" cy="20355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8" name="図 107">
            <a:extLst>
              <a:ext uri="{FF2B5EF4-FFF2-40B4-BE49-F238E27FC236}">
                <a16:creationId xmlns:a16="http://schemas.microsoft.com/office/drawing/2014/main" id="{D313F66F-D9DA-4105-9870-0617E8C5DDB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753" t="88146" r="78660" b="4297"/>
          <a:stretch/>
        </p:blipFill>
        <p:spPr>
          <a:xfrm>
            <a:off x="3016207" y="5939200"/>
            <a:ext cx="1327725" cy="385007"/>
          </a:xfrm>
          <a:prstGeom prst="rect">
            <a:avLst/>
          </a:prstGeom>
        </p:spPr>
      </p:pic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EF3BA135-F716-44E0-B60F-85B902564ECD}"/>
              </a:ext>
            </a:extLst>
          </p:cNvPr>
          <p:cNvSpPr/>
          <p:nvPr/>
        </p:nvSpPr>
        <p:spPr>
          <a:xfrm>
            <a:off x="3032480" y="5954569"/>
            <a:ext cx="1274720" cy="1911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C7CEB98D-C9CD-4476-878A-6FFE5A58F475}"/>
              </a:ext>
            </a:extLst>
          </p:cNvPr>
          <p:cNvSpPr/>
          <p:nvPr/>
        </p:nvSpPr>
        <p:spPr>
          <a:xfrm>
            <a:off x="3032479" y="6191112"/>
            <a:ext cx="1274721" cy="15009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4" name="コネクタ: カギ線 113">
            <a:extLst>
              <a:ext uri="{FF2B5EF4-FFF2-40B4-BE49-F238E27FC236}">
                <a16:creationId xmlns:a16="http://schemas.microsoft.com/office/drawing/2014/main" id="{CB4EBECD-6855-42AB-ADE7-8969EFC74032}"/>
              </a:ext>
            </a:extLst>
          </p:cNvPr>
          <p:cNvCxnSpPr>
            <a:cxnSpLocks/>
            <a:stCxn id="48" idx="0"/>
            <a:endCxn id="17" idx="1"/>
          </p:cNvCxnSpPr>
          <p:nvPr/>
        </p:nvCxnSpPr>
        <p:spPr>
          <a:xfrm rot="5400000" flipH="1" flipV="1">
            <a:off x="2016592" y="1491404"/>
            <a:ext cx="107584" cy="1885923"/>
          </a:xfrm>
          <a:prstGeom prst="bentConnector2">
            <a:avLst/>
          </a:prstGeom>
          <a:ln w="12700">
            <a:solidFill>
              <a:srgbClr val="FF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AD11DD04-3DA4-451A-8250-D033C2BF21C6}"/>
              </a:ext>
            </a:extLst>
          </p:cNvPr>
          <p:cNvSpPr/>
          <p:nvPr/>
        </p:nvSpPr>
        <p:spPr>
          <a:xfrm>
            <a:off x="8962286" y="3516327"/>
            <a:ext cx="1049575" cy="153669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2B970910-1CDD-44DC-B2D2-2511CDED9971}"/>
              </a:ext>
            </a:extLst>
          </p:cNvPr>
          <p:cNvSpPr/>
          <p:nvPr/>
        </p:nvSpPr>
        <p:spPr>
          <a:xfrm>
            <a:off x="3004169" y="3322119"/>
            <a:ext cx="1049575" cy="153669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36" name="コネクタ: カギ線 135">
            <a:extLst>
              <a:ext uri="{FF2B5EF4-FFF2-40B4-BE49-F238E27FC236}">
                <a16:creationId xmlns:a16="http://schemas.microsoft.com/office/drawing/2014/main" id="{F5AC2169-BF60-4AF7-B0BB-C765EFB332E7}"/>
              </a:ext>
            </a:extLst>
          </p:cNvPr>
          <p:cNvCxnSpPr>
            <a:cxnSpLocks/>
            <a:stCxn id="50" idx="2"/>
            <a:endCxn id="59" idx="0"/>
          </p:cNvCxnSpPr>
          <p:nvPr/>
        </p:nvCxnSpPr>
        <p:spPr>
          <a:xfrm rot="16200000" flipH="1">
            <a:off x="7041412" y="3458245"/>
            <a:ext cx="2842485" cy="2600721"/>
          </a:xfrm>
          <a:prstGeom prst="bentConnector3">
            <a:avLst>
              <a:gd name="adj1" fmla="val 92648"/>
            </a:avLst>
          </a:prstGeom>
          <a:ln w="127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コネクタ: カギ線 141">
            <a:extLst>
              <a:ext uri="{FF2B5EF4-FFF2-40B4-BE49-F238E27FC236}">
                <a16:creationId xmlns:a16="http://schemas.microsoft.com/office/drawing/2014/main" id="{6A23C2E7-7E40-4AC3-B701-EC69ED33073B}"/>
              </a:ext>
            </a:extLst>
          </p:cNvPr>
          <p:cNvCxnSpPr>
            <a:cxnSpLocks/>
            <a:stCxn id="51" idx="2"/>
            <a:endCxn id="54" idx="0"/>
          </p:cNvCxnSpPr>
          <p:nvPr/>
        </p:nvCxnSpPr>
        <p:spPr>
          <a:xfrm rot="16200000" flipH="1">
            <a:off x="1112980" y="3397709"/>
            <a:ext cx="2632450" cy="2481269"/>
          </a:xfrm>
          <a:prstGeom prst="bentConnector3">
            <a:avLst>
              <a:gd name="adj1" fmla="val 91973"/>
            </a:avLst>
          </a:prstGeom>
          <a:ln w="127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テキスト ボックス 148">
            <a:extLst>
              <a:ext uri="{FF2B5EF4-FFF2-40B4-BE49-F238E27FC236}">
                <a16:creationId xmlns:a16="http://schemas.microsoft.com/office/drawing/2014/main" id="{5B0B3723-5FE0-4AE2-9575-A2867775E9F5}"/>
              </a:ext>
            </a:extLst>
          </p:cNvPr>
          <p:cNvSpPr txBox="1"/>
          <p:nvPr/>
        </p:nvSpPr>
        <p:spPr>
          <a:xfrm>
            <a:off x="9987002" y="3271995"/>
            <a:ext cx="723275" cy="253916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05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枠幅外法</a:t>
            </a:r>
            <a:endParaRPr kumimoji="1" lang="ja-JP" altLang="en-US" sz="1050" b="1" dirty="0">
              <a:solidFill>
                <a:srgbClr val="00B05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6" name="テキスト ボックス 155">
            <a:extLst>
              <a:ext uri="{FF2B5EF4-FFF2-40B4-BE49-F238E27FC236}">
                <a16:creationId xmlns:a16="http://schemas.microsoft.com/office/drawing/2014/main" id="{1D650973-165C-477D-87AD-2E0E64A8E1B0}"/>
              </a:ext>
            </a:extLst>
          </p:cNvPr>
          <p:cNvSpPr txBox="1"/>
          <p:nvPr/>
        </p:nvSpPr>
        <p:spPr>
          <a:xfrm>
            <a:off x="311733" y="2116093"/>
            <a:ext cx="992579" cy="253916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ドア編集画面</a:t>
            </a:r>
            <a:endParaRPr kumimoji="1" lang="ja-JP" altLang="en-US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7" name="テキスト ボックス 156">
            <a:extLst>
              <a:ext uri="{FF2B5EF4-FFF2-40B4-BE49-F238E27FC236}">
                <a16:creationId xmlns:a16="http://schemas.microsoft.com/office/drawing/2014/main" id="{7420FD73-6DCD-4621-B013-CAFD0B113888}"/>
              </a:ext>
            </a:extLst>
          </p:cNvPr>
          <p:cNvSpPr txBox="1"/>
          <p:nvPr/>
        </p:nvSpPr>
        <p:spPr>
          <a:xfrm>
            <a:off x="3039864" y="4842196"/>
            <a:ext cx="1531188" cy="253916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ドアローダー設定画面</a:t>
            </a:r>
            <a:endParaRPr kumimoji="1" lang="ja-JP" altLang="en-US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8" name="テキスト ボックス 157">
            <a:extLst>
              <a:ext uri="{FF2B5EF4-FFF2-40B4-BE49-F238E27FC236}">
                <a16:creationId xmlns:a16="http://schemas.microsoft.com/office/drawing/2014/main" id="{0F2B27E0-673F-4090-8CF7-53DF3ED4B5E1}"/>
              </a:ext>
            </a:extLst>
          </p:cNvPr>
          <p:cNvSpPr txBox="1"/>
          <p:nvPr/>
        </p:nvSpPr>
        <p:spPr>
          <a:xfrm>
            <a:off x="6223263" y="2087931"/>
            <a:ext cx="992579" cy="253916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ドア編集画面</a:t>
            </a:r>
            <a:endParaRPr kumimoji="1" lang="ja-JP" altLang="en-US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9" name="テキスト ボックス 158">
            <a:extLst>
              <a:ext uri="{FF2B5EF4-FFF2-40B4-BE49-F238E27FC236}">
                <a16:creationId xmlns:a16="http://schemas.microsoft.com/office/drawing/2014/main" id="{4FB08130-0652-450B-AE78-2A196F248C0E}"/>
              </a:ext>
            </a:extLst>
          </p:cNvPr>
          <p:cNvSpPr txBox="1"/>
          <p:nvPr/>
        </p:nvSpPr>
        <p:spPr>
          <a:xfrm>
            <a:off x="9068078" y="5080717"/>
            <a:ext cx="1531188" cy="253916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ドアローダー設定画面</a:t>
            </a:r>
            <a:endParaRPr kumimoji="1" lang="ja-JP" altLang="en-US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61" name="図 160">
            <a:extLst>
              <a:ext uri="{FF2B5EF4-FFF2-40B4-BE49-F238E27FC236}">
                <a16:creationId xmlns:a16="http://schemas.microsoft.com/office/drawing/2014/main" id="{99C7CADF-5AA7-4FD8-BCB0-976E782316A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3781" t="89382" r="25623" b="3365"/>
          <a:stretch/>
        </p:blipFill>
        <p:spPr>
          <a:xfrm>
            <a:off x="4520821" y="6035226"/>
            <a:ext cx="1274721" cy="320126"/>
          </a:xfrm>
          <a:prstGeom prst="rect">
            <a:avLst/>
          </a:prstGeom>
        </p:spPr>
      </p:pic>
      <p:cxnSp>
        <p:nvCxnSpPr>
          <p:cNvPr id="67" name="コネクタ: カギ線 66">
            <a:extLst>
              <a:ext uri="{FF2B5EF4-FFF2-40B4-BE49-F238E27FC236}">
                <a16:creationId xmlns:a16="http://schemas.microsoft.com/office/drawing/2014/main" id="{BC94396E-D908-4996-A74A-572730A3E7C0}"/>
              </a:ext>
            </a:extLst>
          </p:cNvPr>
          <p:cNvCxnSpPr>
            <a:cxnSpLocks/>
            <a:stCxn id="63" idx="3"/>
            <a:endCxn id="65" idx="3"/>
          </p:cNvCxnSpPr>
          <p:nvPr/>
        </p:nvCxnSpPr>
        <p:spPr>
          <a:xfrm>
            <a:off x="4055985" y="3044029"/>
            <a:ext cx="251215" cy="3222132"/>
          </a:xfrm>
          <a:prstGeom prst="bentConnector3">
            <a:avLst>
              <a:gd name="adj1" fmla="val 255455"/>
            </a:avLst>
          </a:prstGeom>
          <a:ln w="127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4" name="図 163">
            <a:extLst>
              <a:ext uri="{FF2B5EF4-FFF2-40B4-BE49-F238E27FC236}">
                <a16:creationId xmlns:a16="http://schemas.microsoft.com/office/drawing/2014/main" id="{EC8FF61B-A8F7-4C25-9DAC-16B6836B7B29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55731" t="90821" r="24862" b="603"/>
          <a:stretch/>
        </p:blipFill>
        <p:spPr>
          <a:xfrm>
            <a:off x="10712603" y="6191111"/>
            <a:ext cx="1100898" cy="339095"/>
          </a:xfrm>
          <a:prstGeom prst="rect">
            <a:avLst/>
          </a:prstGeom>
        </p:spPr>
      </p:pic>
      <p:cxnSp>
        <p:nvCxnSpPr>
          <p:cNvPr id="71" name="コネクタ: カギ線 70">
            <a:extLst>
              <a:ext uri="{FF2B5EF4-FFF2-40B4-BE49-F238E27FC236}">
                <a16:creationId xmlns:a16="http://schemas.microsoft.com/office/drawing/2014/main" id="{5E1A4C7D-73DC-449A-9379-5BCE6BA31147}"/>
              </a:ext>
            </a:extLst>
          </p:cNvPr>
          <p:cNvCxnSpPr>
            <a:cxnSpLocks/>
            <a:stCxn id="72" idx="3"/>
            <a:endCxn id="73" idx="3"/>
          </p:cNvCxnSpPr>
          <p:nvPr/>
        </p:nvCxnSpPr>
        <p:spPr>
          <a:xfrm>
            <a:off x="9997519" y="3243266"/>
            <a:ext cx="358753" cy="3227610"/>
          </a:xfrm>
          <a:prstGeom prst="bentConnector3">
            <a:avLst>
              <a:gd name="adj1" fmla="val 202098"/>
            </a:avLst>
          </a:prstGeom>
          <a:ln w="127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コネクタ: カギ線 123">
            <a:extLst>
              <a:ext uri="{FF2B5EF4-FFF2-40B4-BE49-F238E27FC236}">
                <a16:creationId xmlns:a16="http://schemas.microsoft.com/office/drawing/2014/main" id="{6F144617-4270-44C9-A76C-C46CF646A431}"/>
              </a:ext>
            </a:extLst>
          </p:cNvPr>
          <p:cNvCxnSpPr>
            <a:cxnSpLocks/>
            <a:stCxn id="59" idx="3"/>
            <a:endCxn id="7" idx="3"/>
          </p:cNvCxnSpPr>
          <p:nvPr/>
        </p:nvCxnSpPr>
        <p:spPr>
          <a:xfrm flipH="1" flipV="1">
            <a:off x="10012070" y="3070645"/>
            <a:ext cx="344202" cy="3202031"/>
          </a:xfrm>
          <a:prstGeom prst="bentConnector3">
            <a:avLst>
              <a:gd name="adj1" fmla="val -84527"/>
            </a:avLst>
          </a:prstGeom>
          <a:ln w="127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テキスト ボックス 167">
            <a:extLst>
              <a:ext uri="{FF2B5EF4-FFF2-40B4-BE49-F238E27FC236}">
                <a16:creationId xmlns:a16="http://schemas.microsoft.com/office/drawing/2014/main" id="{5241D046-D849-407D-90CB-6878C7841169}"/>
              </a:ext>
            </a:extLst>
          </p:cNvPr>
          <p:cNvSpPr txBox="1"/>
          <p:nvPr/>
        </p:nvSpPr>
        <p:spPr>
          <a:xfrm>
            <a:off x="9311118" y="6541397"/>
            <a:ext cx="768159" cy="253916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05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枠幅外法 </a:t>
            </a:r>
            <a:endParaRPr kumimoji="1" lang="ja-JP" altLang="en-US" sz="105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5" name="四角形: 角を丸くする 74">
            <a:extLst>
              <a:ext uri="{FF2B5EF4-FFF2-40B4-BE49-F238E27FC236}">
                <a16:creationId xmlns:a16="http://schemas.microsoft.com/office/drawing/2014/main" id="{EEB3B9AD-0E9B-44B5-9B3B-51CCEDC8DCA7}"/>
              </a:ext>
            </a:extLst>
          </p:cNvPr>
          <p:cNvSpPr/>
          <p:nvPr/>
        </p:nvSpPr>
        <p:spPr>
          <a:xfrm>
            <a:off x="1787595" y="2884637"/>
            <a:ext cx="149155" cy="1493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四角形: 角を丸くする 75">
            <a:extLst>
              <a:ext uri="{FF2B5EF4-FFF2-40B4-BE49-F238E27FC236}">
                <a16:creationId xmlns:a16="http://schemas.microsoft.com/office/drawing/2014/main" id="{CA6CB41E-1476-4E2A-A4AA-7F44299CEFDD}"/>
              </a:ext>
            </a:extLst>
          </p:cNvPr>
          <p:cNvSpPr/>
          <p:nvPr/>
        </p:nvSpPr>
        <p:spPr>
          <a:xfrm>
            <a:off x="7307781" y="2884637"/>
            <a:ext cx="149155" cy="1493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46D19048-96E6-48F2-9015-B69799080CAE}"/>
              </a:ext>
            </a:extLst>
          </p:cNvPr>
          <p:cNvSpPr txBox="1"/>
          <p:nvPr/>
        </p:nvSpPr>
        <p:spPr>
          <a:xfrm>
            <a:off x="2121642" y="5967636"/>
            <a:ext cx="928459" cy="246221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000" b="1" dirty="0">
                <a:solidFill>
                  <a:srgbClr val="FF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有効幅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≠</a:t>
            </a: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幅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endParaRPr kumimoji="1" lang="ja-JP" altLang="en-US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196E1E56-F01A-4CB8-A253-BC74330D4C4D}"/>
              </a:ext>
            </a:extLst>
          </p:cNvPr>
          <p:cNvSpPr txBox="1"/>
          <p:nvPr/>
        </p:nvSpPr>
        <p:spPr>
          <a:xfrm>
            <a:off x="2350955" y="5559051"/>
            <a:ext cx="364202" cy="253916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05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幅 </a:t>
            </a:r>
            <a:endParaRPr kumimoji="1" lang="ja-JP" altLang="en-US" sz="105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C5BAB805-148C-45F5-94D4-903BBA7CF48B}"/>
              </a:ext>
            </a:extLst>
          </p:cNvPr>
          <p:cNvSpPr txBox="1"/>
          <p:nvPr/>
        </p:nvSpPr>
        <p:spPr>
          <a:xfrm>
            <a:off x="3084273" y="2100753"/>
            <a:ext cx="633507" cy="253916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050" b="1" dirty="0">
                <a:solidFill>
                  <a:srgbClr val="FF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有効幅</a:t>
            </a:r>
            <a:r>
              <a:rPr lang="ja-JP" altLang="en-US" sz="105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kumimoji="1" lang="ja-JP" altLang="en-US" sz="105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964D4F22-3662-4FF3-82D6-A000E50DEF82}"/>
              </a:ext>
            </a:extLst>
          </p:cNvPr>
          <p:cNvSpPr txBox="1"/>
          <p:nvPr/>
        </p:nvSpPr>
        <p:spPr>
          <a:xfrm>
            <a:off x="9012278" y="2093459"/>
            <a:ext cx="633507" cy="253916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050" b="1" dirty="0">
                <a:solidFill>
                  <a:srgbClr val="FF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有効幅</a:t>
            </a:r>
            <a:r>
              <a:rPr lang="ja-JP" altLang="en-US" sz="105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kumimoji="1" lang="ja-JP" altLang="en-US" sz="105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F65901CE-0027-433A-91A5-4079E0AE03AF}"/>
              </a:ext>
            </a:extLst>
          </p:cNvPr>
          <p:cNvSpPr txBox="1"/>
          <p:nvPr/>
        </p:nvSpPr>
        <p:spPr>
          <a:xfrm>
            <a:off x="8267372" y="5718791"/>
            <a:ext cx="364202" cy="253916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05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幅 </a:t>
            </a:r>
            <a:endParaRPr kumimoji="1" lang="ja-JP" altLang="en-US" sz="105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BBB1B54B-9C46-4FDC-BBA3-2608D9D1C0E7}"/>
              </a:ext>
            </a:extLst>
          </p:cNvPr>
          <p:cNvSpPr txBox="1"/>
          <p:nvPr/>
        </p:nvSpPr>
        <p:spPr>
          <a:xfrm>
            <a:off x="9830161" y="6546397"/>
            <a:ext cx="992579" cy="253916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↑数値が違う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0304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155</Words>
  <Application>Microsoft Office PowerPoint</Application>
  <PresentationFormat>ワイド画面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加藤 女久美</dc:creator>
  <cp:lastModifiedBy>加藤 女久美</cp:lastModifiedBy>
  <cp:revision>1</cp:revision>
  <dcterms:created xsi:type="dcterms:W3CDTF">2025-07-18T01:20:38Z</dcterms:created>
  <dcterms:modified xsi:type="dcterms:W3CDTF">2025-07-18T01:23:00Z</dcterms:modified>
</cp:coreProperties>
</file>